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7772400" cx="10058400"/>
  <p:notesSz cx="6858000" cy="9144000"/>
  <p:embeddedFontLst>
    <p:embeddedFont>
      <p:font typeface="Play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8f7jxBD2pamTTcYSZUGD0tfFg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Play-bold.fntdata"/><Relationship Id="rId16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754380" y="1272011"/>
            <a:ext cx="8549640" cy="27059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257300" y="4082310"/>
            <a:ext cx="7543800" cy="1876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640"/>
              <a:buNone/>
              <a:defRPr sz="2640"/>
            </a:lvl1pPr>
            <a:lvl2pPr lvl="1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980"/>
            </a:lvl3pPr>
            <a:lvl4pPr lvl="3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4pPr>
            <a:lvl5pPr lvl="4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5pPr>
            <a:lvl6pPr lvl="5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6pPr>
            <a:lvl7pPr lvl="6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7pPr>
            <a:lvl8pPr lvl="7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8pPr>
            <a:lvl9pPr lvl="8" algn="ctr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686277" y="1937705"/>
            <a:ext cx="8675370" cy="3233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686277" y="5201393"/>
            <a:ext cx="8675370" cy="1700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57575"/>
              </a:buClr>
              <a:buSzPts val="2640"/>
              <a:buNone/>
              <a:defRPr sz="264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757575"/>
              </a:buClr>
              <a:buSzPts val="2200"/>
              <a:buNone/>
              <a:defRPr sz="22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757575"/>
              </a:buClr>
              <a:buSzPts val="1980"/>
              <a:buNone/>
              <a:defRPr sz="198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757575"/>
              </a:buClr>
              <a:buSzPts val="1760"/>
              <a:buNone/>
              <a:defRPr sz="176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757575"/>
              </a:buClr>
              <a:buSzPts val="1760"/>
              <a:buNone/>
              <a:defRPr sz="176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757575"/>
              </a:buClr>
              <a:buSzPts val="1760"/>
              <a:buNone/>
              <a:defRPr sz="176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757575"/>
              </a:buClr>
              <a:buSzPts val="1760"/>
              <a:buNone/>
              <a:defRPr sz="176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757575"/>
              </a:buClr>
              <a:buSzPts val="1760"/>
              <a:buNone/>
              <a:defRPr sz="176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rgbClr val="757575"/>
              </a:buClr>
              <a:buSzPts val="1760"/>
              <a:buNone/>
              <a:defRPr sz="176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691515" y="2069042"/>
            <a:ext cx="427482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5092065" y="2069042"/>
            <a:ext cx="427482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69282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692826" y="1905318"/>
            <a:ext cx="4255174" cy="9337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640"/>
              <a:buNone/>
              <a:defRPr b="1" sz="2640"/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b="1" sz="1980"/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692826" y="2839085"/>
            <a:ext cx="4255174" cy="4175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5092066" y="1905318"/>
            <a:ext cx="4276130" cy="9337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640"/>
              <a:buNone/>
              <a:defRPr b="1" sz="2640"/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b="1" sz="1980"/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76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5092066" y="2839085"/>
            <a:ext cx="4276130" cy="4175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692825" y="518160"/>
            <a:ext cx="3244096" cy="18135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Play"/>
              <a:buNone/>
              <a:defRPr sz="35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4276130" y="1119083"/>
            <a:ext cx="5092065" cy="5523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12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520"/>
              <a:buChar char="•"/>
              <a:defRPr sz="3520"/>
            </a:lvl1pPr>
            <a:lvl2pPr indent="-42418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3080"/>
              <a:buChar char="•"/>
              <a:defRPr sz="3080"/>
            </a:lvl2pPr>
            <a:lvl3pPr indent="-39624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640"/>
              <a:buChar char="•"/>
              <a:defRPr sz="2640"/>
            </a:lvl3pPr>
            <a:lvl4pPr indent="-3683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4pPr>
            <a:lvl5pPr indent="-3683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5pPr>
            <a:lvl6pPr indent="-3683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6pPr>
            <a:lvl7pPr indent="-3683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7pPr>
            <a:lvl8pPr indent="-3683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8pPr>
            <a:lvl9pPr indent="-3683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692825" y="2331720"/>
            <a:ext cx="3244096" cy="4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540"/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692825" y="518160"/>
            <a:ext cx="3244096" cy="18135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Play"/>
              <a:buNone/>
              <a:defRPr sz="35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4276130" y="1119083"/>
            <a:ext cx="5092065" cy="552344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692825" y="2331720"/>
            <a:ext cx="3244096" cy="4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760"/>
            </a:lvl1pPr>
            <a:lvl2pPr indent="-2286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540"/>
            </a:lvl2pPr>
            <a:lvl3pPr indent="-2286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320"/>
            </a:lvl3pPr>
            <a:lvl4pPr indent="-2286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563442" y="197115"/>
            <a:ext cx="4931516" cy="86753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989089" y="2622762"/>
            <a:ext cx="6586750" cy="2168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88539" y="516784"/>
            <a:ext cx="6586750" cy="6380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40"/>
              <a:buFont typeface="Play"/>
              <a:buNone/>
              <a:defRPr b="0" i="0" sz="484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180" lvl="0" marL="4572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Arial"/>
              <a:buChar char="•"/>
              <a:defRPr b="0" i="0" sz="30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0" i="0" sz="26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330" lvl="3" marL="18288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330" lvl="4" marL="22860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330" lvl="5" marL="27432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330" lvl="6" marL="32004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330" lvl="7" marL="36576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330" lvl="8" marL="41148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98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 b="0" i="0" sz="132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048000" y="4572000"/>
            <a:ext cx="12315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</a:rPr>
              <a:t> 1st Day of School</a:t>
            </a:r>
            <a:endParaRPr sz="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362450" y="4572000"/>
            <a:ext cx="1314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048000" y="5581650"/>
            <a:ext cx="12315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</a:rPr>
              <a:t>Elementary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</a:rPr>
              <a:t>FastBridge Math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</a:rPr>
              <a:t>SAEBRs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143000" y="1746250"/>
            <a:ext cx="7124700" cy="10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                          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4419600" y="5562600"/>
            <a:ext cx="12315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solidFill>
                  <a:schemeClr val="dk1"/>
                </a:solidFill>
              </a:rPr>
              <a:t>Elementary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solidFill>
                  <a:schemeClr val="dk1"/>
                </a:solidFill>
              </a:rPr>
              <a:t>FastBridge/Capti Reading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803900" y="5549900"/>
            <a:ext cx="11556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Make-Up Testing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3034900" y="2019300"/>
            <a:ext cx="12954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740400" y="2095500"/>
            <a:ext cx="123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7124700" y="2028825"/>
            <a:ext cx="10860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1752600" y="3225800"/>
            <a:ext cx="10860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1714500" y="6680200"/>
            <a:ext cx="10287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5734050" y="6648450"/>
            <a:ext cx="36576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2980325" y="3141100"/>
            <a:ext cx="12315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Secondary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FastBridge Math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SAEBRs</a:t>
            </a:r>
            <a:endParaRPr sz="3080">
              <a:solidFill>
                <a:schemeClr val="dk1"/>
              </a:solidFill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390750" y="3174400"/>
            <a:ext cx="1231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Secondary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Capti Read Basix</a:t>
            </a:r>
            <a:endParaRPr sz="3080">
              <a:solidFill>
                <a:schemeClr val="dk1"/>
              </a:solidFill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6119750" y="3501675"/>
            <a:ext cx="39762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80">
              <a:solidFill>
                <a:schemeClr val="dk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792475" y="3174400"/>
            <a:ext cx="1179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Make-Up Testing</a:t>
            </a:r>
            <a:endParaRPr sz="30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/>
        </p:nvSpPr>
        <p:spPr>
          <a:xfrm>
            <a:off x="4406900" y="4349750"/>
            <a:ext cx="1155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QTR 1 Ends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5727700" y="4349750"/>
            <a:ext cx="1155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7099300" y="4298950"/>
            <a:ext cx="1155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1714500" y="5429250"/>
            <a:ext cx="11556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3048000" y="5486400"/>
            <a:ext cx="10542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Elementary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Conferences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/>
        </p:nvSpPr>
        <p:spPr>
          <a:xfrm>
            <a:off x="4394200" y="5486400"/>
            <a:ext cx="12828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5740400" y="5486400"/>
            <a:ext cx="12315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7099300" y="5473700"/>
            <a:ext cx="12315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 txBox="1"/>
          <p:nvPr/>
        </p:nvSpPr>
        <p:spPr>
          <a:xfrm>
            <a:off x="-1932302" y="4534936"/>
            <a:ext cx="123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3086100" y="1962150"/>
            <a:ext cx="1155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Elementary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FastBridge Math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SAEBRs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4451400" y="1962150"/>
            <a:ext cx="1155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solidFill>
                  <a:schemeClr val="dk1"/>
                </a:solidFill>
              </a:rPr>
              <a:t>Elementary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>
                <a:solidFill>
                  <a:schemeClr val="dk1"/>
                </a:solidFill>
              </a:rPr>
              <a:t>FastBridge/Capti Reading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5740400" y="1962150"/>
            <a:ext cx="12315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Make-Up Testing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3086100" y="3175000"/>
            <a:ext cx="1155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Secondary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FastBridge Math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SAEBRs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4394350" y="3175000"/>
            <a:ext cx="12315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Secondary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Capti Read Basix</a:t>
            </a:r>
            <a:endParaRPr sz="3080">
              <a:solidFill>
                <a:schemeClr val="dk1"/>
              </a:solidFill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5778500" y="3187700"/>
            <a:ext cx="12315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Make-Up Testing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4432300" y="5524500"/>
            <a:ext cx="10032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5803900" y="5524500"/>
            <a:ext cx="10032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7175500" y="5479200"/>
            <a:ext cx="1155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1752600" y="6718300"/>
            <a:ext cx="10032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3073400" y="6705600"/>
            <a:ext cx="10032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4419600" y="6692900"/>
            <a:ext cx="1015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5854700" y="6705600"/>
            <a:ext cx="10032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343675" y="1982750"/>
            <a:ext cx="25326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196850" y="2183450"/>
            <a:ext cx="267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7124700" y="6616700"/>
            <a:ext cx="2532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/>
          <p:nvPr/>
        </p:nvSpPr>
        <p:spPr>
          <a:xfrm>
            <a:off x="-1932302" y="4534936"/>
            <a:ext cx="123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7073900" y="1974850"/>
            <a:ext cx="1168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1703925" y="4910675"/>
            <a:ext cx="11685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 txBox="1"/>
          <p:nvPr/>
        </p:nvSpPr>
        <p:spPr>
          <a:xfrm>
            <a:off x="-1932302" y="4534936"/>
            <a:ext cx="123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1746250" y="4381500"/>
            <a:ext cx="109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54" name="Google Shape;154;p7"/>
          <p:cNvSpPr txBox="1"/>
          <p:nvPr/>
        </p:nvSpPr>
        <p:spPr>
          <a:xfrm>
            <a:off x="3058575" y="2047875"/>
            <a:ext cx="1143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WIDA Access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Listening and Reading 8:30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4434425" y="2047800"/>
            <a:ext cx="1143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WIDA Access Speaking and Writing 8:30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 txBox="1"/>
          <p:nvPr/>
        </p:nvSpPr>
        <p:spPr>
          <a:xfrm>
            <a:off x="7112000" y="2058450"/>
            <a:ext cx="1058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1" name="Google Shape;161;p8"/>
          <p:cNvSpPr txBox="1"/>
          <p:nvPr/>
        </p:nvSpPr>
        <p:spPr>
          <a:xfrm>
            <a:off x="1746250" y="3243800"/>
            <a:ext cx="9948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2" name="Google Shape;162;p8"/>
          <p:cNvSpPr txBox="1"/>
          <p:nvPr/>
        </p:nvSpPr>
        <p:spPr>
          <a:xfrm>
            <a:off x="3058575" y="3243800"/>
            <a:ext cx="10584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3" name="Google Shape;163;p8"/>
          <p:cNvSpPr txBox="1"/>
          <p:nvPr/>
        </p:nvSpPr>
        <p:spPr>
          <a:xfrm>
            <a:off x="4445000" y="3254375"/>
            <a:ext cx="9948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4" name="Google Shape;164;p8"/>
          <p:cNvSpPr txBox="1"/>
          <p:nvPr/>
        </p:nvSpPr>
        <p:spPr>
          <a:xfrm>
            <a:off x="5799675" y="3286125"/>
            <a:ext cx="9948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7122575" y="3307300"/>
            <a:ext cx="931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6" name="Google Shape;166;p8"/>
          <p:cNvSpPr txBox="1"/>
          <p:nvPr/>
        </p:nvSpPr>
        <p:spPr>
          <a:xfrm>
            <a:off x="1735675" y="4392075"/>
            <a:ext cx="9948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7154325" y="5524500"/>
            <a:ext cx="9315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8" name="Google Shape;168;p8"/>
          <p:cNvSpPr txBox="1"/>
          <p:nvPr/>
        </p:nvSpPr>
        <p:spPr>
          <a:xfrm>
            <a:off x="3079750" y="5478425"/>
            <a:ext cx="9948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69" name="Google Shape;169;p8"/>
          <p:cNvSpPr txBox="1"/>
          <p:nvPr/>
        </p:nvSpPr>
        <p:spPr>
          <a:xfrm>
            <a:off x="4434425" y="5478550"/>
            <a:ext cx="9948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5789075" y="5524500"/>
            <a:ext cx="9948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71" name="Google Shape;171;p8"/>
          <p:cNvSpPr txBox="1"/>
          <p:nvPr/>
        </p:nvSpPr>
        <p:spPr>
          <a:xfrm>
            <a:off x="4520675" y="6847125"/>
            <a:ext cx="10584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80">
              <a:solidFill>
                <a:schemeClr val="dk1"/>
              </a:solidFill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3040225" y="6609175"/>
            <a:ext cx="10584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MCA Reading 3rd-5th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6-8th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10th grade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4414925" y="6637225"/>
            <a:ext cx="12315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MCA Reading 3rd-5th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6-8th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10th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 txBox="1"/>
          <p:nvPr/>
        </p:nvSpPr>
        <p:spPr>
          <a:xfrm flipH="1" rot="10800000">
            <a:off x="-1932300" y="5390704"/>
            <a:ext cx="123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 txBox="1"/>
          <p:nvPr/>
        </p:nvSpPr>
        <p:spPr>
          <a:xfrm>
            <a:off x="3100925" y="3190625"/>
            <a:ext cx="9630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MCA Math 3rd-5th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6-8th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11th grade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4423825" y="3179650"/>
            <a:ext cx="10479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MCA Math 3rd-5th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6-8th grade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</a:rPr>
              <a:t>11th grade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5799675" y="3179650"/>
            <a:ext cx="10479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MCA Make-Up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7032175" y="2908050"/>
            <a:ext cx="10479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No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3" name="Google Shape;183;p9"/>
          <p:cNvSpPr txBox="1"/>
          <p:nvPr/>
        </p:nvSpPr>
        <p:spPr>
          <a:xfrm>
            <a:off x="5763200" y="2141375"/>
            <a:ext cx="12315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MCA Make-Up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4" name="Google Shape;184;p9"/>
          <p:cNvSpPr txBox="1"/>
          <p:nvPr/>
        </p:nvSpPr>
        <p:spPr>
          <a:xfrm>
            <a:off x="3093100" y="5525275"/>
            <a:ext cx="12315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MCA Science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5th, 8th and HS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4413450" y="5525275"/>
            <a:ext cx="12315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MCA Science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5th, 8th and HS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6" name="Google Shape;186;p9"/>
          <p:cNvSpPr txBox="1"/>
          <p:nvPr/>
        </p:nvSpPr>
        <p:spPr>
          <a:xfrm>
            <a:off x="5733800" y="5525275"/>
            <a:ext cx="12315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MCA Make-UP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4441375" y="4388500"/>
            <a:ext cx="963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ACT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3066650" y="6688500"/>
            <a:ext cx="12315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Elementary FastBridge Math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SAEBRs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89" name="Google Shape;189;p9"/>
          <p:cNvSpPr txBox="1"/>
          <p:nvPr/>
        </p:nvSpPr>
        <p:spPr>
          <a:xfrm>
            <a:off x="4414925" y="6688500"/>
            <a:ext cx="12315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Elementary FastBridge/Capti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90" name="Google Shape;190;p9"/>
          <p:cNvSpPr txBox="1"/>
          <p:nvPr/>
        </p:nvSpPr>
        <p:spPr>
          <a:xfrm>
            <a:off x="5789650" y="6714925"/>
            <a:ext cx="12315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Make-Up Testing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91" name="Google Shape;191;p9"/>
          <p:cNvSpPr txBox="1"/>
          <p:nvPr/>
        </p:nvSpPr>
        <p:spPr>
          <a:xfrm>
            <a:off x="393700" y="2057400"/>
            <a:ext cx="50106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/>
          <p:nvPr/>
        </p:nvSpPr>
        <p:spPr>
          <a:xfrm>
            <a:off x="-1932302" y="4534936"/>
            <a:ext cx="123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3066650" y="4842725"/>
            <a:ext cx="10839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Elementary Last Day of School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5789650" y="4842825"/>
            <a:ext cx="10839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Secondary Last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Day of School 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3093100" y="2881600"/>
            <a:ext cx="12315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Secondary FastBridge Math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200" name="Google Shape;200;p10"/>
          <p:cNvSpPr txBox="1"/>
          <p:nvPr/>
        </p:nvSpPr>
        <p:spPr>
          <a:xfrm>
            <a:off x="4414925" y="2881725"/>
            <a:ext cx="12315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Secondary Capti Read Basix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201" name="Google Shape;201;p10"/>
          <p:cNvSpPr txBox="1"/>
          <p:nvPr/>
        </p:nvSpPr>
        <p:spPr>
          <a:xfrm>
            <a:off x="5789650" y="2881725"/>
            <a:ext cx="12315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Make-Up Testing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"/>
          <p:cNvSpPr txBox="1"/>
          <p:nvPr/>
        </p:nvSpPr>
        <p:spPr>
          <a:xfrm>
            <a:off x="3013800" y="4203450"/>
            <a:ext cx="1269000" cy="8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</a:rPr>
              <a:t>Local Literacy Plan Due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